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822960" cy="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548640"/>
            <a:ext cx="0" cy="82296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43055" y="6309360"/>
            <a:ext cx="-822960" cy="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43055" y="6309360"/>
            <a:ext cx="0" cy="-82296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1965960"/>
            <a:ext cx="1219169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6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0" y="2423160"/>
            <a:ext cx="1219169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spc="100" kern="0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HOTEL MANAGEMENT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5455768" y="3429000"/>
            <a:ext cx="1280160" cy="0"/>
          </a:xfrm>
          <a:prstGeom prst="line">
            <a:avLst/>
          </a:prstGeom>
          <a:noFill/>
          <a:ln w="19050">
            <a:solidFill>
              <a:srgbClr val="D4AF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3657600"/>
            <a:ext cx="944849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شريكك الاستراتيجي لإدارة وتشغيل الفنادق والشقق الفندقية والمنتجعات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0" y="434340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OPERATIONS TO OUTSTANDING RESULTS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0" y="5989320"/>
            <a:ext cx="121916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عرض استثماري مقدَّم لملاك الفنادق والمنتجعات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 /  من نحن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08015" y="960120"/>
            <a:ext cx="6035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لماذا Exora Spark؟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1094415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r" indent="0" marL="0">
              <a:lnSpc>
                <a:spcPct val="135000"/>
              </a:lnSpc>
              <a:buNone/>
            </a:pPr>
            <a:r>
              <a:rPr lang="en-US" sz="14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في Exora Spark Hotel Management، نقدم حلولاً متكاملة لإدارة وتشغيل الفنادق، الشقق الفندقية، البوتيك هوتيل، والمنتجعات، مع التركيز على زيادة الإيرادات، رفع نسب الإشغال، تحسين تجربة النزلاء، وتعظيم العائد على الاستثمار.</a:t>
            </a:r>
            <a:endParaRPr lang="en-US" sz="1450" dirty="0"/>
          </a:p>
          <a:p>
            <a:pPr algn="r" indent="0" marL="0">
              <a:lnSpc>
                <a:spcPct val="135000"/>
              </a:lnSpc>
              <a:buNone/>
            </a:pPr>
            <a:endParaRPr lang="en-US" sz="1450" dirty="0"/>
          </a:p>
          <a:p>
            <a:pPr algn="r" indent="0" marL="0">
              <a:lnSpc>
                <a:spcPct val="135000"/>
              </a:lnSpc>
              <a:buNone/>
            </a:pPr>
            <a:r>
              <a:rPr lang="en-US" sz="14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نحن لا ندير الفندق فقط، بل نبني علامة ضيافة ناجحة تحقق نموًا مستدامًا من خلال أحدث استراتيجيات التشغيل، التسويق، وإدارة الإيرادات.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632308" y="3794760"/>
            <a:ext cx="3429000" cy="1965960"/>
          </a:xfrm>
          <a:prstGeom prst="roundRect">
            <a:avLst>
              <a:gd name="adj" fmla="val 3721"/>
            </a:avLst>
          </a:prstGeom>
          <a:solidFill>
            <a:srgbClr val="141412"/>
          </a:solidFill>
          <a:ln w="12700">
            <a:solidFill>
              <a:srgbClr val="2A2A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32308" y="4023360"/>
            <a:ext cx="3429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860908" y="489204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إدارة متكاملة لكل منصات الحجز العالمية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381348" y="3794760"/>
            <a:ext cx="3429000" cy="1965960"/>
          </a:xfrm>
          <a:prstGeom prst="roundRect">
            <a:avLst>
              <a:gd name="adj" fmla="val 3721"/>
            </a:avLst>
          </a:prstGeom>
          <a:solidFill>
            <a:srgbClr val="141412"/>
          </a:solidFill>
          <a:ln w="12700">
            <a:solidFill>
              <a:srgbClr val="2A2A2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1348" y="4023360"/>
            <a:ext cx="3429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4609948" y="489204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باقات مرنة تدعم النمو حتى 100 غرفة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130388" y="3794760"/>
            <a:ext cx="3429000" cy="1965960"/>
          </a:xfrm>
          <a:prstGeom prst="roundRect">
            <a:avLst>
              <a:gd name="adj" fmla="val 3721"/>
            </a:avLst>
          </a:prstGeom>
          <a:solidFill>
            <a:srgbClr val="141412"/>
          </a:solidFill>
          <a:ln w="12700">
            <a:solidFill>
              <a:srgbClr val="2A2A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30388" y="4023360"/>
            <a:ext cx="3429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8358988" y="4892040"/>
            <a:ext cx="297180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فقط من الإيرادات — بلا رسوم خفية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INCLUDED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 /  جميع الباقات تشمل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08015" y="960120"/>
            <a:ext cx="6035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خدمات متكاملة في كل باقة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11128248" y="1837944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128248" y="18288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108192" y="1783080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إنشاء وإدارة الفندق على Booking.com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11128248" y="2404872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128248" y="23957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108192" y="2350008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إنشاء وإدارة الفندق على Airbnb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11128248" y="2971800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128248" y="296265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108192" y="2916936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إنشاء وإدارة الفندق على Expedia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11128248" y="3538728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128248" y="3529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08192" y="3483864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إنشاء وإدارة الفندق على Google Maps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11128248" y="4105656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128248" y="409651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108192" y="4050792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إنشاء موقع إلكتروني احترافي للفندق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11128248" y="4672584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1128248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08192" y="4617720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إدارة الحجوزات والأسعار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11128248" y="5239512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1128248" y="523036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108192" y="5184648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استراتيجية متقدمة لزيادة الأرباح (Revenue Strategy)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5568696" y="1837944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568696" y="18288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" y="1783080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تحسين نسب الإشغال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5568696" y="2404872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568696" y="23957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2350008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إعداد الهوية التشغيلية للفندق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5568696" y="2971800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568696" y="296265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48640" y="2916936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تطوير معايير الجودة والخدمة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5568696" y="3538728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568696" y="3529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48640" y="3483864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تدريب الموظفين ورفع كفاءة فريق العمل</a:t>
            </a:r>
            <a:endParaRPr lang="en-US" sz="1250" dirty="0"/>
          </a:p>
        </p:txBody>
      </p:sp>
      <p:sp>
        <p:nvSpPr>
          <p:cNvPr id="39" name="Shape 37"/>
          <p:cNvSpPr/>
          <p:nvPr/>
        </p:nvSpPr>
        <p:spPr>
          <a:xfrm>
            <a:off x="5568696" y="4105656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568696" y="409651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48640" y="4050792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إعداد إجراءات التشغيل القياسية (SOP)</a:t>
            </a:r>
            <a:endParaRPr lang="en-US" sz="1250" dirty="0"/>
          </a:p>
        </p:txBody>
      </p:sp>
      <p:sp>
        <p:nvSpPr>
          <p:cNvPr id="42" name="Shape 40"/>
          <p:cNvSpPr/>
          <p:nvPr/>
        </p:nvSpPr>
        <p:spPr>
          <a:xfrm>
            <a:off x="5568696" y="4672584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568696" y="46634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48640" y="4617720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تقارير أداء شهرية</a:t>
            </a:r>
            <a:endParaRPr lang="en-US" sz="1250" dirty="0"/>
          </a:p>
        </p:txBody>
      </p:sp>
      <p:sp>
        <p:nvSpPr>
          <p:cNvPr id="45" name="Shape 43"/>
          <p:cNvSpPr/>
          <p:nvPr/>
        </p:nvSpPr>
        <p:spPr>
          <a:xfrm>
            <a:off x="5568696" y="5239512"/>
            <a:ext cx="274320" cy="274320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568696" y="523036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548640" y="5184648"/>
            <a:ext cx="49377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دعم واستشارات تشغيلية مستمرة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PACKAGES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 /  باقات الإدارة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0" y="914400"/>
            <a:ext cx="88971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5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اختر الباقة المناسبة لحجم منشأتك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– 10 غرف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621792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20,000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21792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21792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13232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21792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الأولى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807757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17485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– 20 غرفة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880909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40,000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2880909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880909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972349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2349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2880909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الثانية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66873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76601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– 30 غرفة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140025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60,000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5140025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140025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231465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31465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140025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الثالثة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325990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435718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– 40 غرفة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7399142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80,000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7399142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7399142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7490582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90582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7399142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الرابعة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9585107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694835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 – 50 غرفة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9658259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100,000</a:t>
            </a:r>
            <a:endParaRPr lang="en-US" sz="2400" dirty="0"/>
          </a:p>
        </p:txBody>
      </p:sp>
      <p:sp>
        <p:nvSpPr>
          <p:cNvPr id="41" name="Text 39"/>
          <p:cNvSpPr/>
          <p:nvPr/>
        </p:nvSpPr>
        <p:spPr>
          <a:xfrm>
            <a:off x="9658259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9658259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9749699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749699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45" name="Text 43"/>
          <p:cNvSpPr/>
          <p:nvPr/>
        </p:nvSpPr>
        <p:spPr>
          <a:xfrm>
            <a:off x="9658259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الخامسة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PACKAGES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 /  باقات الإدارة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0" y="914400"/>
            <a:ext cx="88971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5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للمنشآت الكبرى والمنتجعات الفاخرة</a:t>
            </a:r>
            <a:endParaRPr lang="en-US" sz="25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 – 60 غرفة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621792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120,000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21792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21792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13232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21792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السادسة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807757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17485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 – 70 غرفة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880909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140,000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2880909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880909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972349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2349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2880909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السابعة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66873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76601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 – 80 غرفة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140025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160,000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5140025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140025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231465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31465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140025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الثامنة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325990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435718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81 – 90 غرفة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7399142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180,000</a:t>
            </a:r>
            <a:endParaRPr lang="en-US" sz="2400" dirty="0"/>
          </a:p>
        </p:txBody>
      </p:sp>
      <p:sp>
        <p:nvSpPr>
          <p:cNvPr id="33" name="Text 31"/>
          <p:cNvSpPr/>
          <p:nvPr/>
        </p:nvSpPr>
        <p:spPr>
          <a:xfrm>
            <a:off x="7399142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7399142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7490582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90582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7399142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التاسعة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9585107" y="1874520"/>
            <a:ext cx="2057949" cy="3977640"/>
          </a:xfrm>
          <a:prstGeom prst="roundRect">
            <a:avLst>
              <a:gd name="adj" fmla="val 3110"/>
            </a:avLst>
          </a:prstGeom>
          <a:solidFill>
            <a:srgbClr val="141412"/>
          </a:solidFill>
          <a:ln w="12700">
            <a:solidFill>
              <a:srgbClr val="2F2B1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694835" y="2194560"/>
            <a:ext cx="1838493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spc="100" kern="0" dirty="0">
                <a:solidFill>
                  <a:srgbClr val="9A91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 – 100 غرفة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9658259" y="2788920"/>
            <a:ext cx="191164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200,000</a:t>
            </a:r>
            <a:endParaRPr lang="en-US" sz="2400" dirty="0"/>
          </a:p>
        </p:txBody>
      </p:sp>
      <p:sp>
        <p:nvSpPr>
          <p:cNvPr id="41" name="Text 39"/>
          <p:cNvSpPr/>
          <p:nvPr/>
        </p:nvSpPr>
        <p:spPr>
          <a:xfrm>
            <a:off x="9658259" y="3474720"/>
            <a:ext cx="191164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جنيه مصري / شهريًا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9658259" y="3931920"/>
            <a:ext cx="191164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9749699" y="4297680"/>
            <a:ext cx="1728765" cy="502920"/>
          </a:xfrm>
          <a:prstGeom prst="roundRect">
            <a:avLst>
              <a:gd name="adj" fmla="val 50909"/>
            </a:avLst>
          </a:prstGeom>
          <a:solidFill>
            <a:srgbClr val="1F1C14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749699" y="4297680"/>
            <a:ext cx="172876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 من الإيرادات</a:t>
            </a:r>
            <a:endParaRPr lang="en-US" sz="1250" dirty="0"/>
          </a:p>
        </p:txBody>
      </p:sp>
      <p:sp>
        <p:nvSpPr>
          <p:cNvPr id="45" name="Text 43"/>
          <p:cNvSpPr/>
          <p:nvPr/>
        </p:nvSpPr>
        <p:spPr>
          <a:xfrm>
            <a:off x="9658259" y="5074920"/>
            <a:ext cx="191164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F5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الباقة العاشرة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MODEL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 /  آلية احتساب النسبة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0" y="960120"/>
            <a:ext cx="706831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7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وضوح تام في احتساب الأرباح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1371600" y="2103120"/>
            <a:ext cx="9445752" cy="3108960"/>
          </a:xfrm>
          <a:prstGeom prst="roundRect">
            <a:avLst>
              <a:gd name="adj" fmla="val 2353"/>
            </a:avLst>
          </a:prstGeom>
          <a:solidFill>
            <a:srgbClr val="141412"/>
          </a:solidFill>
          <a:ln w="12700">
            <a:solidFill>
              <a:srgbClr val="2A2A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737360" y="251460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4663440" y="2514600"/>
            <a:ext cx="58521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lnSpc>
                <a:spcPct val="140000"/>
              </a:lnSpc>
              <a:buNone/>
            </a:pPr>
            <a:r>
              <a:rPr lang="en-US" sz="14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تُحتسب نسبة الـ 8% من إجمالي الإيرادات الشهرية للمنشأة، وليس من الأرباح — أي أنها تُطبَّق مباشرة على قيمة الحجوزات الفعلية دون أي تعقيد أو رسوم إضافية مخفية. هذا هو النموذج المعتمد عالميًا في عقود إدارة الفنادق.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PARTNER WITH US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522415" y="3200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1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 /  لماذا Exora Spark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48640" y="777240"/>
            <a:ext cx="11094415" cy="0"/>
          </a:xfrm>
          <a:prstGeom prst="line">
            <a:avLst/>
          </a:prstGeom>
          <a:noFill/>
          <a:ln w="12700">
            <a:solidFill>
              <a:srgbClr val="2A2A2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0" y="914400"/>
            <a:ext cx="706831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6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شريكك لتحقيق نمو طويل الأمد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11073384" y="1764792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073384" y="176479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108192" y="1691640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رفع نسب الإشغال على مدار العام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11073384" y="2423160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073384" y="242316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108192" y="2350008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تعظيم الإيرادات والأرباح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11073384" y="3081528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073384" y="308152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108192" y="3008376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تحسين تقييمات النزلاء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11073384" y="3739896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073384" y="3739896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08192" y="3666744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تشغيل احترافي وفق المعايير الدولية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5513832" y="1764792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513832" y="176479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1691640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إدارة متكاملة لجميع منصات الحجز العالمية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5513832" y="2423160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513832" y="2423160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2350008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تقارير واضحة وشفافة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5513832" y="3081528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513832" y="308152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3008376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فريق متخصص في الضيافة وإدارة الفنادق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5513832" y="3739896"/>
            <a:ext cx="329184" cy="329184"/>
          </a:xfrm>
          <a:prstGeom prst="ellipse">
            <a:avLst/>
          </a:prstGeom>
          <a:solidFill>
            <a:srgbClr val="1F1C14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513832" y="3739896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3666744"/>
            <a:ext cx="48737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5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شريك استراتيجي لتحقيق نمو طويل الأمد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548640" y="651052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spc="200" kern="0" dirty="0">
                <a:solidFill>
                  <a:srgbClr val="6B66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 |  HOTEL MANAGEMENT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B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822960" cy="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548640"/>
            <a:ext cx="0" cy="82296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43055" y="6309360"/>
            <a:ext cx="-822960" cy="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43055" y="6309360"/>
            <a:ext cx="0" cy="-822960"/>
          </a:xfrm>
          <a:prstGeom prst="line">
            <a:avLst/>
          </a:prstGeom>
          <a:noFill/>
          <a:ln w="15875">
            <a:solidFill>
              <a:srgbClr val="D4AF37">
                <a:alpha val="7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105156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5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14400" y="1600200"/>
            <a:ext cx="1036015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EFD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جاهزون لنبدأ رحلة نموّك نحو نتائج استثنائية؟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0" y="2606040"/>
            <a:ext cx="121916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300" kern="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YOUR SUCCESS STORY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53105" y="3383280"/>
            <a:ext cx="5486400" cy="2331720"/>
          </a:xfrm>
          <a:prstGeom prst="roundRect">
            <a:avLst>
              <a:gd name="adj" fmla="val 3137"/>
            </a:avLst>
          </a:prstGeom>
          <a:solidFill>
            <a:srgbClr val="141412"/>
          </a:solidFill>
          <a:ln w="12700">
            <a:solidFill>
              <a:srgbClr val="3A331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81705" y="361188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 Spark للتسويق السياحي  </a:t>
            </a:r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الشركة: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81705" y="4096512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+20 101 912 3983  </a:t>
            </a:r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واتساب: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581705" y="4581144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exoraspark@gmail.com  </a:t>
            </a:r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البريد الإلكتروني: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81705" y="5065776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9C1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www.exoraspark.com  </a:t>
            </a:r>
            <a:pPr algn="ctr"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الموقع الإلكتروني: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Exora Spark Hotel Management - Investment Proposal</dc:title>
  <dc:subject>PptxGenJS Presentation</dc:subject>
  <dc:creator>Exora Spark</dc:creator>
  <cp:lastModifiedBy>Exora Spark</cp:lastModifiedBy>
  <cp:revision>1</cp:revision>
  <dcterms:created xsi:type="dcterms:W3CDTF">2026-07-04T15:31:14Z</dcterms:created>
  <dcterms:modified xsi:type="dcterms:W3CDTF">2026-07-04T15:31:14Z</dcterms:modified>
</cp:coreProperties>
</file>